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nline" initials="o" lastIdx="1" clrIdx="0">
    <p:extLst>
      <p:ext uri="{19B8F6BF-5375-455C-9EA6-DF929625EA0E}">
        <p15:presenceInfo xmlns:p15="http://schemas.microsoft.com/office/powerpoint/2012/main" userId="onlin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5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10-15T10:29:52.406" idx="1">
    <p:pos x="10" y="10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39CD28-1124-4F76-907E-E47B0FA80C7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149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82500-34BE-4245-A6A7-476945B0075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6076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0B8A97-55B6-4DE9-843E-41D7FA73CDF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5017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CE69A3-4BC1-422B-A63D-0ADBB9715E2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063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656D01-F2CF-4EA2-9A2A-43448B6DF10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140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D4E98F-FA10-4513-AD2B-C45D6FBFB49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271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16D596-73EC-40C2-8EBA-3883D6B9E3B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473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D7F51C-CA71-4AE9-90F4-3052435F283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433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380147-5191-4D04-9354-B4FE8AF45F9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7227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7ECC3A-509A-4808-8403-4A7A60583E5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739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37A468-F6FD-4D91-992B-A2B5541A7B1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947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E16EE5D-E94E-45BD-BCD8-718E34C4B13B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1660039"/>
            <a:ext cx="72728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>
                <a:solidFill>
                  <a:srgbClr val="00B050"/>
                </a:solidFill>
                <a:latin typeface="Georgia" pitchFamily="18" charset="0"/>
              </a:rPr>
              <a:t>Сентиментализм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6043" y="980728"/>
            <a:ext cx="864096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3200" b="1" dirty="0">
                <a:solidFill>
                  <a:srgbClr val="9C85C0">
                    <a:lumMod val="50000"/>
                  </a:srgbClr>
                </a:solidFill>
                <a:latin typeface="Georgia" pitchFamily="18" charset="0"/>
                <a:cs typeface="+mn-cs"/>
              </a:rPr>
              <a:t>Само название </a:t>
            </a:r>
            <a:r>
              <a:rPr lang="ru-RU" sz="3200" b="1" dirty="0">
                <a:solidFill>
                  <a:srgbClr val="00B050"/>
                </a:solidFill>
                <a:latin typeface="Georgia" pitchFamily="18" charset="0"/>
                <a:cs typeface="+mn-cs"/>
              </a:rPr>
              <a:t>«сентиментализм»  </a:t>
            </a:r>
          </a:p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3200" b="1" dirty="0">
                <a:solidFill>
                  <a:srgbClr val="9C85C0">
                    <a:lumMod val="50000"/>
                  </a:srgbClr>
                </a:solidFill>
                <a:latin typeface="Georgia" pitchFamily="18" charset="0"/>
                <a:cs typeface="+mn-cs"/>
              </a:rPr>
              <a:t>(от англ.</a:t>
            </a:r>
            <a:r>
              <a:rPr lang="en-US" sz="3200" b="1" dirty="0">
                <a:solidFill>
                  <a:srgbClr val="9C85C0">
                    <a:lumMod val="50000"/>
                  </a:srgbClr>
                </a:solidFill>
                <a:latin typeface="Georgia" pitchFamily="18" charset="0"/>
                <a:cs typeface="+mn-cs"/>
              </a:rPr>
              <a:t>sentimental</a:t>
            </a:r>
            <a:r>
              <a:rPr lang="ru-RU" sz="3200" b="1" dirty="0">
                <a:solidFill>
                  <a:srgbClr val="9C85C0">
                    <a:lumMod val="50000"/>
                  </a:srgbClr>
                </a:solidFill>
                <a:latin typeface="Georgia" pitchFamily="18" charset="0"/>
                <a:cs typeface="+mn-cs"/>
              </a:rPr>
              <a:t> чувствительный) </a:t>
            </a:r>
          </a:p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3200" b="1" dirty="0">
                <a:solidFill>
                  <a:srgbClr val="9C85C0">
                    <a:lumMod val="50000"/>
                  </a:srgbClr>
                </a:solidFill>
                <a:latin typeface="Georgia" pitchFamily="18" charset="0"/>
                <a:cs typeface="+mn-cs"/>
              </a:rPr>
              <a:t>указывает на то, что чувство становится центральной эстетической категорией этого направления </a:t>
            </a:r>
          </a:p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3200" b="1" dirty="0">
                <a:solidFill>
                  <a:srgbClr val="9C85C0">
                    <a:lumMod val="50000"/>
                  </a:srgbClr>
                </a:solidFill>
                <a:latin typeface="Georgia" pitchFamily="18" charset="0"/>
                <a:cs typeface="+mn-cs"/>
              </a:rPr>
              <a:t>(для классицистов - разум). </a:t>
            </a:r>
          </a:p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3200" b="1" dirty="0">
                <a:solidFill>
                  <a:srgbClr val="9C85C0">
                    <a:lumMod val="50000"/>
                  </a:srgbClr>
                </a:solidFill>
                <a:latin typeface="Georgia" pitchFamily="18" charset="0"/>
                <a:cs typeface="+mn-cs"/>
              </a:rPr>
              <a:t>«Чувство» сентименталисты сознательно противопоставляют «разуму».</a:t>
            </a:r>
            <a:r>
              <a:rPr lang="en-US" sz="3200" b="1" dirty="0">
                <a:solidFill>
                  <a:srgbClr val="9C85C0">
                    <a:lumMod val="50000"/>
                  </a:srgbClr>
                </a:solidFill>
                <a:latin typeface="Georgia" pitchFamily="18" charset="0"/>
                <a:cs typeface="+mn-cs"/>
              </a:rPr>
              <a:t> </a:t>
            </a:r>
            <a:endParaRPr lang="ru-RU" sz="3200" b="1" dirty="0">
              <a:solidFill>
                <a:srgbClr val="9C85C0">
                  <a:lumMod val="50000"/>
                </a:srgbClr>
              </a:solidFill>
              <a:latin typeface="Georgia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9629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196" y="476672"/>
            <a:ext cx="8517632" cy="1143000"/>
          </a:xfrm>
        </p:spPr>
        <p:txBody>
          <a:bodyPr/>
          <a:lstStyle/>
          <a:p>
            <a:r>
              <a:rPr kumimoji="0" lang="ru-RU" sz="4200" b="1" i="0" u="none" strike="noStrike" kern="1200" cap="none" spc="-100" normalizeH="0" baseline="0" noProof="0" dirty="0">
                <a:ln w="3200">
                  <a:solidFill>
                    <a:srgbClr val="FEFAC9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rgbClr val="00B050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Georgia" pitchFamily="18" charset="0"/>
              </a:rPr>
              <a:t>Основная идея произведений</a:t>
            </a:r>
            <a:endParaRPr lang="ru-RU" dirty="0">
              <a:solidFill>
                <a:srgbClr val="00B050"/>
              </a:solidFill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772816"/>
            <a:ext cx="784887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3600" b="1" dirty="0">
                <a:solidFill>
                  <a:prstClr val="black"/>
                </a:solidFill>
                <a:latin typeface="Georgia" pitchFamily="18" charset="0"/>
                <a:cs typeface="+mn-cs"/>
              </a:rPr>
              <a:t>мирная, идиллическая жизнь человека на лоне природы.</a:t>
            </a: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ru-RU" sz="3600" b="1" dirty="0">
              <a:solidFill>
                <a:prstClr val="black"/>
              </a:solidFill>
              <a:latin typeface="Georgia" pitchFamily="18" charset="0"/>
              <a:cs typeface="+mn-cs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3600" b="1" dirty="0">
                <a:solidFill>
                  <a:prstClr val="black"/>
                </a:solidFill>
                <a:latin typeface="Georgia" pitchFamily="18" charset="0"/>
                <a:cs typeface="+mn-cs"/>
              </a:rPr>
              <a:t> </a:t>
            </a:r>
            <a:r>
              <a:rPr lang="ru-RU" sz="3600" b="1" dirty="0">
                <a:solidFill>
                  <a:srgbClr val="9C85C0">
                    <a:lumMod val="50000"/>
                  </a:srgbClr>
                </a:solidFill>
                <a:latin typeface="Georgia" pitchFamily="18" charset="0"/>
                <a:cs typeface="+mn-cs"/>
              </a:rPr>
              <a:t>Цель:</a:t>
            </a:r>
            <a:r>
              <a:rPr lang="ru-RU" sz="3600" b="1" dirty="0">
                <a:solidFill>
                  <a:prstClr val="black"/>
                </a:solidFill>
                <a:latin typeface="Georgia" pitchFamily="18" charset="0"/>
                <a:cs typeface="+mn-cs"/>
              </a:rPr>
              <a:t> </a:t>
            </a:r>
          </a:p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3600" b="1" dirty="0">
                <a:solidFill>
                  <a:prstClr val="black"/>
                </a:solidFill>
                <a:latin typeface="Georgia" pitchFamily="18" charset="0"/>
                <a:cs typeface="+mn-cs"/>
              </a:rPr>
              <a:t>протест против испорченности аристократического общества</a:t>
            </a:r>
          </a:p>
        </p:txBody>
      </p:sp>
    </p:spTree>
    <p:extLst>
      <p:ext uri="{BB962C8B-B14F-4D97-AF65-F5344CB8AC3E}">
        <p14:creationId xmlns:p14="http://schemas.microsoft.com/office/powerpoint/2010/main" val="3623155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7344" y="404664"/>
            <a:ext cx="8697144" cy="1143000"/>
          </a:xfrm>
        </p:spPr>
        <p:txBody>
          <a:bodyPr/>
          <a:lstStyle/>
          <a:p>
            <a:r>
              <a:rPr kumimoji="0" lang="ru-RU" sz="3800" b="1" i="0" u="none" strike="noStrike" kern="1200" cap="none" spc="-100" normalizeH="0" baseline="0" noProof="0" dirty="0">
                <a:ln w="3200">
                  <a:solidFill>
                    <a:srgbClr val="FEFAC9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rgbClr val="00B050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Constantia"/>
              </a:rPr>
              <a:t>Особенности литературного направления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9024" y="1549163"/>
            <a:ext cx="878497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</a:pPr>
            <a:r>
              <a:rPr lang="ru-RU" sz="2000" b="1" dirty="0">
                <a:solidFill>
                  <a:prstClr val="black"/>
                </a:solidFill>
                <a:latin typeface="Georgia" pitchFamily="18" charset="0"/>
                <a:cs typeface="+mn-cs"/>
              </a:rPr>
              <a:t>Резко противопоставляется деревня (средоточие естественной жизни, нравственной чистоты) городу (символу зла, неестественной жизни, суеты)</a:t>
            </a:r>
          </a:p>
          <a:p>
            <a:pPr marL="457200" lvl="0" indent="-4572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</a:pPr>
            <a:r>
              <a:rPr lang="ru-RU" sz="2000" b="1" dirty="0">
                <a:solidFill>
                  <a:prstClr val="black"/>
                </a:solidFill>
                <a:latin typeface="Georgia" pitchFamily="18" charset="0"/>
                <a:cs typeface="+mn-cs"/>
              </a:rPr>
              <a:t>Появляются новые герои. Это человек – представитель средних и низших слоев общества (поселяне и поселянки, пастухи и пастушки).</a:t>
            </a:r>
          </a:p>
          <a:p>
            <a:pPr marL="457200" lvl="0" indent="-4572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</a:pPr>
            <a:r>
              <a:rPr lang="ru-RU" sz="2000" b="1" dirty="0">
                <a:solidFill>
                  <a:prstClr val="black"/>
                </a:solidFill>
                <a:latin typeface="Georgia" pitchFamily="18" charset="0"/>
                <a:cs typeface="+mn-cs"/>
              </a:rPr>
              <a:t>Особое место в произведениях сентименталистов отводится пейзажу: речка, журчащие ручьи; осень, лунная ночь.</a:t>
            </a:r>
          </a:p>
          <a:p>
            <a:pPr marL="457200" lvl="0" indent="-4572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</a:pPr>
            <a:r>
              <a:rPr lang="ru-RU" sz="2000" b="1" dirty="0">
                <a:solidFill>
                  <a:prstClr val="black"/>
                </a:solidFill>
                <a:latin typeface="Georgia" pitchFamily="18" charset="0"/>
                <a:cs typeface="+mn-cs"/>
              </a:rPr>
              <a:t>Автор – участник событий. Он сочувствует героям, его задача – заставить сопереживать, вызвать сострадание, слезы умиления у читателя.</a:t>
            </a:r>
          </a:p>
          <a:p>
            <a:pPr marL="457200" lvl="0" indent="-4572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</a:pPr>
            <a:r>
              <a:rPr lang="ru-RU" sz="2000" b="1" dirty="0">
                <a:solidFill>
                  <a:prstClr val="black"/>
                </a:solidFill>
                <a:latin typeface="Georgia" pitchFamily="18" charset="0"/>
                <a:cs typeface="+mn-cs"/>
              </a:rPr>
              <a:t>Основные жанры – сентиментальная повесть, путешествие, дневник, жанр письма (эпистолярный жанр), исповедь. </a:t>
            </a:r>
          </a:p>
          <a:p>
            <a:pPr marL="457200" lvl="0" indent="-457200" fontAlgn="auto"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solidFill>
                  <a:prstClr val="black"/>
                </a:solidFill>
                <a:latin typeface="Georgia" pitchFamily="18" charset="0"/>
                <a:cs typeface="+mn-cs"/>
              </a:rPr>
              <a:t>6.    Основная тематика произведений – любовная лирика и проза.</a:t>
            </a:r>
          </a:p>
        </p:txBody>
      </p:sp>
    </p:spTree>
    <p:extLst>
      <p:ext uri="{BB962C8B-B14F-4D97-AF65-F5344CB8AC3E}">
        <p14:creationId xmlns:p14="http://schemas.microsoft.com/office/powerpoint/2010/main" val="594359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386733"/>
            <a:ext cx="8640960" cy="1143000"/>
          </a:xfrm>
        </p:spPr>
        <p:txBody>
          <a:bodyPr/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br>
              <a:rPr lang="ru-RU" sz="4200" b="1" spc="-100" dirty="0">
                <a:ln w="3200">
                  <a:solidFill>
                    <a:srgbClr val="FEFAC9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rgbClr val="9C85C0">
                    <a:lumMod val="50000"/>
                  </a:srgb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Constantia"/>
                <a:ea typeface="+mn-ea"/>
              </a:rPr>
            </a:br>
            <a:r>
              <a:rPr lang="ru-RU" sz="4200" b="1" spc="-100" dirty="0">
                <a:ln w="3200">
                  <a:solidFill>
                    <a:srgbClr val="FEFAC9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rgbClr val="00B050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Constantia"/>
                <a:ea typeface="+mn-ea"/>
              </a:rPr>
              <a:t>Черты  литературного направления</a:t>
            </a:r>
            <a:br>
              <a:rPr lang="ru-RU" sz="1800" dirty="0">
                <a:solidFill>
                  <a:srgbClr val="00B050"/>
                </a:solidFill>
                <a:latin typeface="Arial" charset="0"/>
                <a:ea typeface="+mn-ea"/>
                <a:cs typeface="Arial" charset="0"/>
              </a:rPr>
            </a:b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31843" y="1628800"/>
            <a:ext cx="849694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ru-RU" sz="2400" b="1" dirty="0">
                <a:solidFill>
                  <a:prstClr val="black"/>
                </a:solidFill>
                <a:latin typeface="Constantia"/>
                <a:cs typeface="+mn-cs"/>
              </a:rPr>
              <a:t>  </a:t>
            </a:r>
            <a:r>
              <a:rPr lang="ru-RU" sz="2400" b="1" dirty="0">
                <a:solidFill>
                  <a:prstClr val="black"/>
                </a:solidFill>
                <a:latin typeface="Georgia" pitchFamily="18" charset="0"/>
                <a:cs typeface="+mn-cs"/>
              </a:rPr>
              <a:t>уход от прямолинейности классицизма в обрисовке характеров и их оценке (у классицистов – «порок» и «добродетель»);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ru-RU" sz="2400" b="1" dirty="0">
                <a:solidFill>
                  <a:prstClr val="black"/>
                </a:solidFill>
                <a:latin typeface="Georgia" pitchFamily="18" charset="0"/>
                <a:cs typeface="+mn-cs"/>
              </a:rPr>
              <a:t>  культ чувства;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ru-RU" sz="2400" b="1" dirty="0">
                <a:solidFill>
                  <a:prstClr val="black"/>
                </a:solidFill>
                <a:latin typeface="Georgia" pitchFamily="18" charset="0"/>
                <a:cs typeface="+mn-cs"/>
              </a:rPr>
              <a:t>  культ природы;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ru-RU" sz="2400" b="1" dirty="0">
                <a:solidFill>
                  <a:prstClr val="black"/>
                </a:solidFill>
                <a:latin typeface="Georgia" pitchFamily="18" charset="0"/>
                <a:cs typeface="+mn-cs"/>
              </a:rPr>
              <a:t>  культ врожденной нравственной чистоты и </a:t>
            </a:r>
            <a:r>
              <a:rPr lang="ru-RU" sz="2400" b="1" dirty="0" err="1">
                <a:solidFill>
                  <a:prstClr val="black"/>
                </a:solidFill>
                <a:latin typeface="Georgia" pitchFamily="18" charset="0"/>
                <a:cs typeface="+mn-cs"/>
              </a:rPr>
              <a:t>неиспорченности</a:t>
            </a:r>
            <a:r>
              <a:rPr lang="ru-RU" sz="2400" b="1" dirty="0">
                <a:solidFill>
                  <a:prstClr val="black"/>
                </a:solidFill>
                <a:latin typeface="Georgia" pitchFamily="18" charset="0"/>
                <a:cs typeface="+mn-cs"/>
              </a:rPr>
              <a:t>;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ru-RU" sz="2400" b="1" dirty="0">
                <a:solidFill>
                  <a:prstClr val="black"/>
                </a:solidFill>
                <a:latin typeface="Georgia" pitchFamily="18" charset="0"/>
                <a:cs typeface="+mn-cs"/>
              </a:rPr>
              <a:t>  утверждение богатого духовного мира представителей низших сословий;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ru-RU" sz="2400" b="1" dirty="0">
                <a:solidFill>
                  <a:prstClr val="black"/>
                </a:solidFill>
                <a:latin typeface="Georgia" pitchFamily="18" charset="0"/>
                <a:cs typeface="+mn-cs"/>
              </a:rPr>
              <a:t>  стремление представить человеческую личность в движениях души, мыслях, чувствах, стремлениях;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ru-RU" sz="2400" b="1" dirty="0">
                <a:solidFill>
                  <a:prstClr val="black"/>
                </a:solidFill>
                <a:latin typeface="Georgia" pitchFamily="18" charset="0"/>
                <a:cs typeface="+mn-cs"/>
              </a:rPr>
              <a:t>   идеализация патриархального быта. </a:t>
            </a:r>
          </a:p>
        </p:txBody>
      </p:sp>
    </p:spTree>
    <p:extLst>
      <p:ext uri="{BB962C8B-B14F-4D97-AF65-F5344CB8AC3E}">
        <p14:creationId xmlns:p14="http://schemas.microsoft.com/office/powerpoint/2010/main" val="2819261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89248"/>
            <a:ext cx="8229600" cy="1143000"/>
          </a:xfrm>
        </p:spPr>
        <p:txBody>
          <a:bodyPr/>
          <a:lstStyle/>
          <a:p>
            <a:r>
              <a:rPr kumimoji="0" lang="ru-RU" sz="3200" b="1" i="0" u="none" strike="noStrike" kern="1200" cap="none" spc="-100" normalizeH="0" baseline="0" noProof="0" dirty="0">
                <a:ln w="3200">
                  <a:solidFill>
                    <a:srgbClr val="FEFAC9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rgbClr val="00B050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Constantia"/>
              </a:rPr>
              <a:t>Из статьи Н.М. Карамзина </a:t>
            </a:r>
            <a:br>
              <a:rPr kumimoji="0" lang="ru-RU" sz="3200" b="1" i="0" u="none" strike="noStrike" kern="1200" cap="none" spc="-100" normalizeH="0" baseline="0" noProof="0" dirty="0">
                <a:ln w="3200">
                  <a:solidFill>
                    <a:srgbClr val="FEFAC9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rgbClr val="00B050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Constantia"/>
              </a:rPr>
            </a:br>
            <a:r>
              <a:rPr kumimoji="0" lang="ru-RU" sz="3200" b="1" i="0" u="none" strike="noStrike" kern="1200" cap="none" spc="-100" normalizeH="0" baseline="0" noProof="0" dirty="0">
                <a:ln w="3200">
                  <a:solidFill>
                    <a:srgbClr val="FEFAC9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rgbClr val="00B050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Constantia"/>
              </a:rPr>
              <a:t>«Что нужно автору?»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2291" y="1412775"/>
            <a:ext cx="87849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prstClr val="black"/>
                </a:solidFill>
                <a:latin typeface="Comic Sans MS" pitchFamily="66" charset="0"/>
                <a:cs typeface="+mn-cs"/>
              </a:rPr>
              <a:t>«Говорят, что автору нужны талант и знания: острый, проницательный разум, живое воображение… Справедливо, но … ему надобно иметь и доброе, нежное сердце, если он хочет быть другом и любимцем души нашей…</a:t>
            </a:r>
          </a:p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prstClr val="black"/>
                </a:solidFill>
                <a:latin typeface="Comic Sans MS" pitchFamily="66" charset="0"/>
                <a:cs typeface="+mn-cs"/>
              </a:rPr>
              <a:t>Ты хочешь быть автором: читай историю несчастий рода человеческого – и если сердце твое не обольется кровью, оставь перо…</a:t>
            </a:r>
          </a:p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prstClr val="black"/>
                </a:solidFill>
                <a:latin typeface="Comic Sans MS" pitchFamily="66" charset="0"/>
                <a:cs typeface="+mn-cs"/>
              </a:rPr>
              <a:t>Но если всему горестному, всему угнетенному открыт </a:t>
            </a:r>
          </a:p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prstClr val="black"/>
                </a:solidFill>
                <a:latin typeface="Comic Sans MS" pitchFamily="66" charset="0"/>
                <a:cs typeface="+mn-cs"/>
              </a:rPr>
              <a:t>путь во чувствительную грудь твою; если душа твоя может возвыситься до страсти к добру, может питать в себе святое, никакими границами не ограниченное желание всеобщего блага: тогда смело призывай богинь парнасских…»</a:t>
            </a:r>
          </a:p>
        </p:txBody>
      </p:sp>
    </p:spTree>
    <p:extLst>
      <p:ext uri="{BB962C8B-B14F-4D97-AF65-F5344CB8AC3E}">
        <p14:creationId xmlns:p14="http://schemas.microsoft.com/office/powerpoint/2010/main" val="673471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3507" y="620688"/>
            <a:ext cx="8229600" cy="1143000"/>
          </a:xfrm>
        </p:spPr>
        <p:txBody>
          <a:bodyPr/>
          <a:lstStyle/>
          <a:p>
            <a:r>
              <a:rPr kumimoji="0" lang="ru-RU" sz="3800" b="1" i="0" u="none" strike="noStrike" kern="1200" cap="none" spc="-100" normalizeH="0" baseline="0" noProof="0" dirty="0">
                <a:ln w="3200">
                  <a:solidFill>
                    <a:srgbClr val="FEFAC9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rgbClr val="00B050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Constantia"/>
              </a:rPr>
              <a:t>Особенности русского</a:t>
            </a:r>
            <a:br>
              <a:rPr kumimoji="0" lang="ru-RU" sz="3800" b="1" i="0" u="none" strike="noStrike" kern="1200" cap="none" spc="-100" normalizeH="0" baseline="0" noProof="0" dirty="0">
                <a:ln w="3200">
                  <a:solidFill>
                    <a:srgbClr val="FEFAC9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rgbClr val="00B050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Constantia"/>
              </a:rPr>
            </a:br>
            <a:r>
              <a:rPr kumimoji="0" lang="ru-RU" sz="3800" b="1" i="0" u="none" strike="noStrike" kern="1200" cap="none" spc="-100" normalizeH="0" baseline="0" noProof="0" dirty="0">
                <a:ln w="3200">
                  <a:solidFill>
                    <a:srgbClr val="FEFAC9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rgbClr val="00B050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Constantia"/>
              </a:rPr>
              <a:t>сентиментализма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2132856"/>
            <a:ext cx="849694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ru-RU" sz="2800" b="1" dirty="0">
                <a:solidFill>
                  <a:prstClr val="black"/>
                </a:solidFill>
                <a:latin typeface="Constantia"/>
                <a:cs typeface="+mn-cs"/>
              </a:rPr>
              <a:t>  </a:t>
            </a:r>
            <a:r>
              <a:rPr lang="ru-RU" sz="2800" b="1" dirty="0">
                <a:solidFill>
                  <a:prstClr val="black"/>
                </a:solidFill>
                <a:latin typeface="Georgia" pitchFamily="18" charset="0"/>
                <a:cs typeface="+mn-cs"/>
              </a:rPr>
              <a:t>выраженный просветительский характер;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ru-RU" sz="2800" b="1" dirty="0">
                <a:solidFill>
                  <a:prstClr val="black"/>
                </a:solidFill>
                <a:latin typeface="Georgia" pitchFamily="18" charset="0"/>
                <a:cs typeface="+mn-cs"/>
              </a:rPr>
              <a:t>  активное совершенствование литературного языка посредством введения в него разговорных форм.</a:t>
            </a:r>
          </a:p>
        </p:txBody>
      </p:sp>
    </p:spTree>
    <p:extLst>
      <p:ext uri="{BB962C8B-B14F-4D97-AF65-F5344CB8AC3E}">
        <p14:creationId xmlns:p14="http://schemas.microsoft.com/office/powerpoint/2010/main" val="2507074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kumimoji="0" lang="ru-RU" sz="3800" b="1" i="0" u="none" strike="noStrike" kern="1200" cap="none" spc="-100" normalizeH="0" baseline="0" noProof="0" dirty="0">
                <a:ln w="3200">
                  <a:solidFill>
                    <a:srgbClr val="FEFAC9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rgbClr val="00B050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Constantia"/>
              </a:rPr>
              <a:t>Представители </a:t>
            </a:r>
            <a:br>
              <a:rPr kumimoji="0" lang="ru-RU" sz="3800" b="1" i="0" u="none" strike="noStrike" kern="1200" cap="none" spc="-100" normalizeH="0" baseline="0" noProof="0" dirty="0">
                <a:ln w="3200">
                  <a:solidFill>
                    <a:srgbClr val="FEFAC9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rgbClr val="00B050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Constantia"/>
              </a:rPr>
            </a:br>
            <a:r>
              <a:rPr kumimoji="0" lang="ru-RU" sz="3800" b="1" i="0" u="none" strike="noStrike" kern="1200" cap="none" spc="-100" normalizeH="0" baseline="0" noProof="0" dirty="0">
                <a:ln w="3200">
                  <a:solidFill>
                    <a:srgbClr val="FEFAC9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rgbClr val="00B050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Constantia"/>
              </a:rPr>
              <a:t>сентиментализма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844824"/>
            <a:ext cx="820891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ru-RU" sz="2400" b="1" u="sng" dirty="0">
                <a:solidFill>
                  <a:srgbClr val="00B050"/>
                </a:solidFill>
                <a:latin typeface="Georgia" pitchFamily="18" charset="0"/>
                <a:cs typeface="+mn-cs"/>
              </a:rPr>
              <a:t>Англия</a:t>
            </a:r>
            <a:r>
              <a:rPr lang="ru-RU" sz="2400" b="1" dirty="0">
                <a:solidFill>
                  <a:srgbClr val="00B050"/>
                </a:solidFill>
                <a:latin typeface="Georgia" pitchFamily="18" charset="0"/>
                <a:cs typeface="+mn-cs"/>
              </a:rPr>
              <a:t>:</a:t>
            </a:r>
            <a:r>
              <a:rPr lang="ru-RU" sz="2400" b="1" dirty="0">
                <a:solidFill>
                  <a:prstClr val="black"/>
                </a:solidFill>
                <a:latin typeface="Georgia" pitchFamily="18" charset="0"/>
                <a:cs typeface="+mn-cs"/>
              </a:rPr>
              <a:t> Лоренс Стерн – автор «Сентиментального путешествия» и романа «</a:t>
            </a:r>
            <a:r>
              <a:rPr lang="ru-RU" sz="2400" b="1" dirty="0" err="1">
                <a:solidFill>
                  <a:prstClr val="black"/>
                </a:solidFill>
                <a:latin typeface="Georgia" pitchFamily="18" charset="0"/>
                <a:cs typeface="+mn-cs"/>
              </a:rPr>
              <a:t>Тристрам</a:t>
            </a:r>
            <a:r>
              <a:rPr lang="ru-RU" sz="2400" b="1" dirty="0">
                <a:solidFill>
                  <a:prstClr val="black"/>
                </a:solidFill>
                <a:latin typeface="Georgia" pitchFamily="18" charset="0"/>
                <a:cs typeface="+mn-cs"/>
              </a:rPr>
              <a:t> </a:t>
            </a:r>
            <a:r>
              <a:rPr lang="ru-RU" sz="2400" b="1" dirty="0" err="1">
                <a:solidFill>
                  <a:prstClr val="black"/>
                </a:solidFill>
                <a:latin typeface="Georgia" pitchFamily="18" charset="0"/>
                <a:cs typeface="+mn-cs"/>
              </a:rPr>
              <a:t>Шенди</a:t>
            </a:r>
            <a:r>
              <a:rPr lang="ru-RU" sz="2400" b="1">
                <a:solidFill>
                  <a:prstClr val="black"/>
                </a:solidFill>
                <a:latin typeface="Georgia" pitchFamily="18" charset="0"/>
                <a:cs typeface="+mn-cs"/>
              </a:rPr>
              <a:t>», 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ru-RU" sz="2400" b="1">
                <a:solidFill>
                  <a:prstClr val="black"/>
                </a:solidFill>
                <a:latin typeface="Georgia" pitchFamily="18" charset="0"/>
                <a:cs typeface="+mn-cs"/>
              </a:rPr>
              <a:t>Ричардсон </a:t>
            </a:r>
            <a:r>
              <a:rPr lang="ru-RU" sz="2400" b="1" dirty="0">
                <a:solidFill>
                  <a:prstClr val="black"/>
                </a:solidFill>
                <a:latin typeface="Georgia" pitchFamily="18" charset="0"/>
                <a:cs typeface="+mn-cs"/>
              </a:rPr>
              <a:t>– автор «Клариссы </a:t>
            </a:r>
            <a:r>
              <a:rPr lang="ru-RU" sz="2400" b="1" dirty="0" err="1">
                <a:solidFill>
                  <a:prstClr val="black"/>
                </a:solidFill>
                <a:latin typeface="Georgia" pitchFamily="18" charset="0"/>
                <a:cs typeface="+mn-cs"/>
              </a:rPr>
              <a:t>Гарлоу</a:t>
            </a:r>
            <a:r>
              <a:rPr lang="ru-RU" sz="2400" b="1" dirty="0">
                <a:solidFill>
                  <a:prstClr val="black"/>
                </a:solidFill>
                <a:latin typeface="Georgia" pitchFamily="18" charset="0"/>
                <a:cs typeface="+mn-cs"/>
              </a:rPr>
              <a:t>» </a:t>
            </a:r>
            <a:r>
              <a:rPr lang="ru-RU" b="1" dirty="0">
                <a:solidFill>
                  <a:prstClr val="black"/>
                </a:solidFill>
                <a:latin typeface="Georgia" pitchFamily="18" charset="0"/>
                <a:cs typeface="+mn-cs"/>
              </a:rPr>
              <a:t>(одного из любимых Татьяной Лариной романа).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ru-RU" sz="2400" b="1" u="sng" dirty="0">
                <a:solidFill>
                  <a:srgbClr val="00B050"/>
                </a:solidFill>
                <a:latin typeface="Georgia" pitchFamily="18" charset="0"/>
                <a:cs typeface="+mn-cs"/>
              </a:rPr>
              <a:t>Франция:</a:t>
            </a:r>
            <a:r>
              <a:rPr lang="ru-RU" sz="2400" b="1" dirty="0">
                <a:solidFill>
                  <a:prstClr val="black"/>
                </a:solidFill>
                <a:latin typeface="Georgia" pitchFamily="18" charset="0"/>
                <a:cs typeface="+mn-cs"/>
              </a:rPr>
              <a:t> Жан-Жак Руссо, крупнейший писатель-сентиментализм, автор романа в письмах «Юлия, или Новая </a:t>
            </a:r>
            <a:r>
              <a:rPr lang="ru-RU" sz="2400" b="1" dirty="0" err="1">
                <a:solidFill>
                  <a:prstClr val="black"/>
                </a:solidFill>
                <a:latin typeface="Georgia" pitchFamily="18" charset="0"/>
                <a:cs typeface="+mn-cs"/>
              </a:rPr>
              <a:t>Элоиза</a:t>
            </a:r>
            <a:r>
              <a:rPr lang="ru-RU" sz="2400" b="1" dirty="0">
                <a:solidFill>
                  <a:prstClr val="black"/>
                </a:solidFill>
                <a:latin typeface="Georgia" pitchFamily="18" charset="0"/>
                <a:cs typeface="+mn-cs"/>
              </a:rPr>
              <a:t>».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ru-RU" sz="2400" b="1" u="sng" dirty="0">
                <a:solidFill>
                  <a:srgbClr val="00B050"/>
                </a:solidFill>
                <a:latin typeface="Georgia" pitchFamily="18" charset="0"/>
                <a:cs typeface="+mn-cs"/>
              </a:rPr>
              <a:t>Россия</a:t>
            </a:r>
            <a:r>
              <a:rPr lang="ru-RU" sz="2400" b="1" dirty="0">
                <a:solidFill>
                  <a:srgbClr val="00B050"/>
                </a:solidFill>
                <a:latin typeface="Georgia" pitchFamily="18" charset="0"/>
                <a:cs typeface="+mn-cs"/>
              </a:rPr>
              <a:t>:</a:t>
            </a:r>
            <a:r>
              <a:rPr lang="ru-RU" sz="2400" b="1" dirty="0">
                <a:solidFill>
                  <a:prstClr val="black"/>
                </a:solidFill>
                <a:latin typeface="Georgia" pitchFamily="18" charset="0"/>
                <a:cs typeface="+mn-cs"/>
              </a:rPr>
              <a:t> Н.М. Карамзин, Н.А. Львов, А.Н. Радищев, В.А. Жуковский </a:t>
            </a:r>
          </a:p>
        </p:txBody>
      </p:sp>
    </p:spTree>
    <p:extLst>
      <p:ext uri="{BB962C8B-B14F-4D97-AF65-F5344CB8AC3E}">
        <p14:creationId xmlns:p14="http://schemas.microsoft.com/office/powerpoint/2010/main" val="33665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деловой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деловой</Template>
  <TotalTime>22</TotalTime>
  <Words>452</Words>
  <Application>Microsoft Office PowerPoint</Application>
  <PresentationFormat>Экран (4:3)</PresentationFormat>
  <Paragraphs>39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Comic Sans MS</vt:lpstr>
      <vt:lpstr>Constantia</vt:lpstr>
      <vt:lpstr>Georgia</vt:lpstr>
      <vt:lpstr>Wingdings</vt:lpstr>
      <vt:lpstr>деловой</vt:lpstr>
      <vt:lpstr>Презентация PowerPoint</vt:lpstr>
      <vt:lpstr>Презентация PowerPoint</vt:lpstr>
      <vt:lpstr>Основная идея произведений</vt:lpstr>
      <vt:lpstr>Особенности литературного направления</vt:lpstr>
      <vt:lpstr> Черты  литературного направления </vt:lpstr>
      <vt:lpstr>Из статьи Н.М. Карамзина  «Что нужно автору?»</vt:lpstr>
      <vt:lpstr>Особенности русского сентиментализма</vt:lpstr>
      <vt:lpstr>Представители  сентиментализма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Лариса</dc:creator>
  <cp:lastModifiedBy>online</cp:lastModifiedBy>
  <cp:revision>5</cp:revision>
  <cp:lastPrinted>2018-10-15T07:30:00Z</cp:lastPrinted>
  <dcterms:created xsi:type="dcterms:W3CDTF">2011-02-28T20:31:54Z</dcterms:created>
  <dcterms:modified xsi:type="dcterms:W3CDTF">2018-10-15T07:30:39Z</dcterms:modified>
</cp:coreProperties>
</file>